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1"/>
  </p:notesMasterIdLst>
  <p:sldIdLst>
    <p:sldId id="681" r:id="rId3"/>
    <p:sldId id="1192" r:id="rId4"/>
    <p:sldId id="1193" r:id="rId5"/>
    <p:sldId id="1207" r:id="rId6"/>
    <p:sldId id="1277" r:id="rId7"/>
    <p:sldId id="1194" r:id="rId8"/>
    <p:sldId id="1182" r:id="rId9"/>
    <p:sldId id="1196" r:id="rId10"/>
    <p:sldId id="1197" r:id="rId11"/>
    <p:sldId id="1198" r:id="rId12"/>
    <p:sldId id="1199" r:id="rId13"/>
    <p:sldId id="1200" r:id="rId14"/>
    <p:sldId id="1201" r:id="rId15"/>
    <p:sldId id="1202" r:id="rId16"/>
    <p:sldId id="1275" r:id="rId17"/>
    <p:sldId id="1203" r:id="rId18"/>
    <p:sldId id="1204" r:id="rId19"/>
    <p:sldId id="1205" r:id="rId20"/>
    <p:sldId id="1276" r:id="rId21"/>
    <p:sldId id="1206" r:id="rId22"/>
    <p:sldId id="1279" r:id="rId23"/>
    <p:sldId id="1281" r:id="rId24"/>
    <p:sldId id="1280" r:id="rId25"/>
    <p:sldId id="1208" r:id="rId26"/>
    <p:sldId id="1209" r:id="rId27"/>
    <p:sldId id="1210" r:id="rId28"/>
    <p:sldId id="1211" r:id="rId29"/>
    <p:sldId id="1212" r:id="rId30"/>
    <p:sldId id="1216" r:id="rId31"/>
    <p:sldId id="1218" r:id="rId32"/>
    <p:sldId id="1219" r:id="rId33"/>
    <p:sldId id="1215" r:id="rId34"/>
    <p:sldId id="1220" r:id="rId35"/>
    <p:sldId id="1221" r:id="rId36"/>
    <p:sldId id="1223" r:id="rId37"/>
    <p:sldId id="1224" r:id="rId38"/>
    <p:sldId id="1225" r:id="rId39"/>
    <p:sldId id="1227" r:id="rId40"/>
    <p:sldId id="1226" r:id="rId41"/>
    <p:sldId id="1228" r:id="rId42"/>
    <p:sldId id="1229" r:id="rId43"/>
    <p:sldId id="1230" r:id="rId44"/>
    <p:sldId id="1231" r:id="rId45"/>
    <p:sldId id="1232" r:id="rId46"/>
    <p:sldId id="1233" r:id="rId47"/>
    <p:sldId id="1234" r:id="rId48"/>
    <p:sldId id="1235" r:id="rId49"/>
    <p:sldId id="1236" r:id="rId50"/>
    <p:sldId id="1237" r:id="rId51"/>
    <p:sldId id="1238" r:id="rId52"/>
    <p:sldId id="470" r:id="rId53"/>
    <p:sldId id="473" r:id="rId54"/>
    <p:sldId id="1239" r:id="rId55"/>
    <p:sldId id="476" r:id="rId56"/>
    <p:sldId id="1240" r:id="rId57"/>
    <p:sldId id="1241" r:id="rId58"/>
    <p:sldId id="1242" r:id="rId59"/>
    <p:sldId id="1243" r:id="rId60"/>
    <p:sldId id="1244" r:id="rId61"/>
    <p:sldId id="1245" r:id="rId62"/>
    <p:sldId id="1246" r:id="rId63"/>
    <p:sldId id="1247" r:id="rId64"/>
    <p:sldId id="1248" r:id="rId65"/>
    <p:sldId id="1250" r:id="rId66"/>
    <p:sldId id="1249" r:id="rId67"/>
    <p:sldId id="1252" r:id="rId68"/>
    <p:sldId id="1253" r:id="rId69"/>
    <p:sldId id="1254" r:id="rId70"/>
    <p:sldId id="1256" r:id="rId71"/>
    <p:sldId id="1258" r:id="rId72"/>
    <p:sldId id="1257" r:id="rId73"/>
    <p:sldId id="1261" r:id="rId74"/>
    <p:sldId id="1259" r:id="rId75"/>
    <p:sldId id="1260" r:id="rId76"/>
    <p:sldId id="1262" r:id="rId77"/>
    <p:sldId id="1278" r:id="rId78"/>
    <p:sldId id="1263" r:id="rId79"/>
    <p:sldId id="1264" r:id="rId80"/>
    <p:sldId id="1265" r:id="rId81"/>
    <p:sldId id="1266" r:id="rId82"/>
    <p:sldId id="1267" r:id="rId83"/>
    <p:sldId id="1268" r:id="rId84"/>
    <p:sldId id="1270" r:id="rId85"/>
    <p:sldId id="1269" r:id="rId86"/>
    <p:sldId id="1274" r:id="rId87"/>
    <p:sldId id="1271" r:id="rId88"/>
    <p:sldId id="1272" r:id="rId89"/>
    <p:sldId id="1273" r:id="rId9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34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673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3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1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36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08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7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57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110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2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3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463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08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7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568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040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017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05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5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136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9435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564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730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36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44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65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18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025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2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277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28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8781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26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775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78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0017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044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5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956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812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003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4356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161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447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912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35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4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456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65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9942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31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364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023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14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558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3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5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3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5/16/2024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K5xwA_rPSquddfTnIX10Hw?both#/0/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7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，如何打開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萬行的文字檔看前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行是什麼？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74D46A-E7B1-3A13-3D85-69347D43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12" y="3244304"/>
            <a:ext cx="6477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53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下就一個指令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D47AE-1FBE-CC55-C1D9-D4093FEE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" y="2315361"/>
            <a:ext cx="8105707" cy="369115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CED867-3046-9B9B-1F35-7D6EC56B557E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845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49FF-1F4A-5074-E99A-F5640AB0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5" y="2154401"/>
            <a:ext cx="3619897" cy="45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0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17D636-EEC8-72A2-1C01-033EE96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" y="2704304"/>
            <a:ext cx="8573549" cy="20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1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萬行的文字檔，並去除重複行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5CB42A-F94D-BA1A-4980-66142058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2" y="2631268"/>
            <a:ext cx="8153400" cy="11239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65F57-5E28-4BB4-C878-E56A2ADD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42" y="4047759"/>
            <a:ext cx="8153400" cy="19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365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通常我們會使用目前工作機，開啟一個終端機，連入想要操作的主機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這個終端機連入的可能是本機，可能是遠端電腦，可能是虛擬機或容器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連入時，我們的電腦稱為「主控端」，被連入的電腦稱為「被控端」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所有操作都是被執行在被控端上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28812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0BF3-895A-C5B2-AFFA-8E543CFD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30" y="2600960"/>
            <a:ext cx="5081892" cy="39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91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的終端機程式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FEE854-17D6-EB84-7FD3-8AE7CDBA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1" y="2253192"/>
            <a:ext cx="6828817" cy="39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31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iTerm2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8CFF94-1F62-E92F-47B1-961339E6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0" y="2072866"/>
            <a:ext cx="7456900" cy="46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38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終端機連入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015052-BB54-5BF9-1CE7-8A731AC3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5" y="2088850"/>
            <a:ext cx="6826412" cy="46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9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指令而非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生產環境的鎖定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參考課程：</a:t>
            </a:r>
            <a:r>
              <a:rPr kumimoji="1" lang="en-US" altLang="zh-TW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https://hackmd.io/K5xwA_rPSquddfTnIX10Hw?both#/0/1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F338B9-DA66-62A5-5041-C1B948D8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37" y="2839375"/>
            <a:ext cx="6173821" cy="3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65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想裝一台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來練習，不需要新買電腦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WSL(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微軟內建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VM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產品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有多餘的電腦可以裝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Proxmox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D90BCD-5944-7ECA-E9F6-9A0467C4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44" y="3041643"/>
            <a:ext cx="5561351" cy="38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56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2C56B66-4A77-B926-CFD5-C97BA26A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" y="556647"/>
            <a:ext cx="8619344" cy="6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673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本身就是使用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zsh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，可以學習指令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亦可以安裝虛擬機軟體在裏面安裝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28A512-7AA3-2E91-F462-9E4D009D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52" y="2381139"/>
            <a:ext cx="6172902" cy="44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69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的使用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3181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開發出一個專案，並且交付給老師或業主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還可以隨時切換到不同的版本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7" y="5134786"/>
            <a:ext cx="5622586" cy="16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的好處：自動化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reddit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會做文件筆記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notion,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86940" y="304800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6012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8" y="2285034"/>
            <a:ext cx="6894276" cy="4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960933" y="3071867"/>
            <a:ext cx="522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docker(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了解容器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747215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15191" y="161627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如何在本機立即啟動一個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1B4D4C3-9BE8-2D80-E3B6-0FB253F5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48" y="2289659"/>
            <a:ext cx="6322979" cy="45683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062755-89D2-E202-AA99-01175DBEC293}"/>
              </a:ext>
            </a:extLst>
          </p:cNvPr>
          <p:cNvSpPr/>
          <p:nvPr/>
        </p:nvSpPr>
        <p:spPr>
          <a:xfrm>
            <a:off x="3149600" y="3577771"/>
            <a:ext cx="4683327" cy="2975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8EEC8A-F1F0-4F9B-CD9F-B7D989C6F2B6}"/>
              </a:ext>
            </a:extLst>
          </p:cNvPr>
          <p:cNvSpPr/>
          <p:nvPr/>
        </p:nvSpPr>
        <p:spPr>
          <a:xfrm>
            <a:off x="2753343" y="2289659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8190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可以快速啟動一個或多個串接服務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不止鎖定程式碼本身，更將整個環境都鎖定在快照中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跨平台，一行指令就完成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隨時可以將整個服務刪除或移到其它主機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搭配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，是目前先進主流公司佈署服務的方法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(K8S)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可以存取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，也是目前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的佈署方法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0387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熟悉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CUI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指令而非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GUI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本機無法網頁服務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30103B-CB52-0DF0-7C02-CB3CDD02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92" y="2315932"/>
            <a:ext cx="7341140" cy="42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87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立即啟動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9CD0B-DC25-5FF3-BB56-D84BB507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228771"/>
            <a:ext cx="6322979" cy="45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835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其它電腦也可存取服務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B4203D-9C97-60DE-B5BE-71EE3CA1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37" y="2399678"/>
            <a:ext cx="7386538" cy="42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279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92D7FA-1EE3-985D-3992-45541743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8" y="2336323"/>
            <a:ext cx="7574685" cy="43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02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6AC0F9-02AB-39A1-4121-CC618C9E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5" y="2336323"/>
            <a:ext cx="41719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5D3760-9877-3538-797D-C31BEE73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95" y="4095616"/>
            <a:ext cx="5296609" cy="21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27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622415" y="3130233"/>
            <a:ext cx="418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791743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64153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支持各種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程式語言環境，編譯、偵錯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syntax highlight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completion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suggestion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支援函數庫說明文件即時顯示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能遠端到異質主機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可安裝外掛程式增加功能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可備份所有外掛、設定、環境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</p:spTree>
    <p:extLst>
      <p:ext uri="{BB962C8B-B14F-4D97-AF65-F5344CB8AC3E}">
        <p14:creationId xmlns:p14="http://schemas.microsoft.com/office/powerpoint/2010/main" val="70243299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大部分程式設計師早期的選擇：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vi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44D4AC-7309-5F02-9B7C-B46E9AA7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2" y="2258610"/>
            <a:ext cx="7665396" cy="45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66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現在似乎已經塵埃落定，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08F30-F3C9-AB26-2606-3B30E7B9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0" y="2362259"/>
            <a:ext cx="7503267" cy="43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346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dev 2023 survey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C1C12-1B04-1EE9-A6FB-1D44C12A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9" y="2362259"/>
            <a:ext cx="6517532" cy="43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60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4BEAAF-6FB3-F18F-AA71-B5795EF7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131046"/>
            <a:ext cx="8628743" cy="4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6232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57464" y="3130233"/>
            <a:ext cx="568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4885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69268" y="320034"/>
            <a:ext cx="5671226" cy="737039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574" y="1266977"/>
            <a:ext cx="8424936" cy="4536504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在本機寫好程式後，如何佈署到生產主機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如何解決開發者和生產主機的環境差別？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如何和其它開發者保持版本一致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寫好程式後將程式版本備份到雲端上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如何在程式更改後，生產主機自動更新？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如何連整個環境都鎖定下來？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如何解決開發者和生產主機的環境差別？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30624" y="274638"/>
            <a:ext cx="4114800" cy="562074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雲端程式碼托管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A1425-2144-D0C6-7A03-9BCED90B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8" y="1319956"/>
            <a:ext cx="8828124" cy="40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0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4825" y="482316"/>
            <a:ext cx="5204298" cy="620307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</a:t>
            </a:r>
            <a:r>
              <a:rPr lang="en-US" altLang="zh-TW" dirty="0"/>
              <a:t>DOCKER IMAGE</a:t>
            </a:r>
            <a:r>
              <a:rPr lang="zh-TW" altLang="en-US" dirty="0"/>
              <a:t>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125821" y="3130233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7439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為主，不使用圖型介面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可以完全控制被控端電腦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要自動化就必須不輸入帳密，又不能明文儲存帳密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498517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使用通道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(tunnel)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可以跳轉機器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通常不給予連線使用者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建立通道讓其它服務使用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26" name="Picture 2" descr="SSH Tunneling via a Jump Host - DEV Community">
            <a:extLst>
              <a:ext uri="{FF2B5EF4-FFF2-40B4-BE49-F238E27FC236}">
                <a16:creationId xmlns:a16="http://schemas.microsoft.com/office/drawing/2014/main" id="{1CD8A669-D1A8-591C-E2F4-269EE8F3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3560620"/>
            <a:ext cx="5283672" cy="15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ing Remote Desktop with SSH Tunneling – tommycoolman">
            <a:extLst>
              <a:ext uri="{FF2B5EF4-FFF2-40B4-BE49-F238E27FC236}">
                <a16:creationId xmlns:a16="http://schemas.microsoft.com/office/drawing/2014/main" id="{E2FA33A4-271E-FEF4-D230-0AF40857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5229404"/>
            <a:ext cx="5283673" cy="15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0860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使用密碼登入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60359C-6858-F739-4596-E62B86A0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02" y="2480289"/>
            <a:ext cx="6584105" cy="4053455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79D5A5-9C61-A915-EB83-9E2995CD1392}"/>
              </a:ext>
            </a:extLst>
          </p:cNvPr>
          <p:cNvSpPr/>
          <p:nvPr/>
        </p:nvSpPr>
        <p:spPr>
          <a:xfrm>
            <a:off x="3316514" y="3429000"/>
            <a:ext cx="1023257" cy="250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3504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F041F1-1437-48B8-15F2-2453323F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57" y="2476618"/>
            <a:ext cx="7314085" cy="433456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FBF0EDB-41A3-3ABC-283C-92B7E30435C5}"/>
              </a:ext>
            </a:extLst>
          </p:cNvPr>
          <p:cNvSpPr/>
          <p:nvPr/>
        </p:nvSpPr>
        <p:spPr>
          <a:xfrm>
            <a:off x="979714" y="3501571"/>
            <a:ext cx="6429829" cy="359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8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難學，上手困難不易操作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不同系統有不同的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就完全不同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不適用於多媒體及互動式操作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功能超級強大，速度比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5-100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指令串接功能，可把不同指令串接使用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都提供，不受硬體資源限制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可以自動化所有電腦操作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41B2C6-F1DB-1174-FB0E-C45B50D7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91" y="2905429"/>
            <a:ext cx="68103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430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86911" y="3156174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8801311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金鑰加密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金鑰解密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dog-&gt;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+5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此金鑰值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(+5)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必須收發方都知道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加密解密過程一樣，稱為「對稱式加密」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加密解密需要一樣的功耗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41015700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加密和解密的方式不同，稱為公私鑰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你手上有公鑰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，我手上有私鑰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=91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想一個三位數，不用和我說是多少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三位數和公鑰相乘，再提供最後三位值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如果三位數是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，乘上公鑰是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最後三位給我是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353(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密文乘私鑰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1353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91 = 32123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後面三位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就是原文了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06425178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原理很簡單，因為公鑰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=1001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任何數乘上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最後三位都不會變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只要找到兩個質數，相乘起來是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X00001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，都將兩個質數拿來當公鑰和私鑰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97103476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公鑰和私鑰不一樣，稱為「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非對稱加密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通常用更複雜的數字及數學運算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加密和解密所用需要的功耗不一樣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計算兩個質數相乘的功耗，比將一個大的數字分解成兩個質數的功能相差非常大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用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1199481995446957 × 3334772856269093 = 4000000000000000000000000000001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，就有了一個可以存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30 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位數的非對稱加密系統。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30414803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709BEF-E896-104A-C3FA-AB9DEF94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43" y="130090"/>
            <a:ext cx="5621513" cy="6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5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90597E-EB12-9BF7-3474-8721AAAC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1" y="1990685"/>
            <a:ext cx="8149918" cy="33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278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用指令自動化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54813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Line Interface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使用者必須了解指令的使用文法，稱之為語法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(Syntax)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相對於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，也稱之為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都會提供一個文字的指令介面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下叫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Mac/Linux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shell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90685" y="329967"/>
            <a:ext cx="354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定時，多台，跨網路的工作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過程繁雜的工作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定時將程式碼發佈到雲端，並且佈署不同服務到不同的伺服器上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定時排程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條件觸發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大部分的網路及服務都支援，目前多使用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407670128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有三台伺服器上每天都有新增資料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伺服器負責備份資料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每天半夜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4:00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要將所有伺服器上的資料備份到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只備份修改及增加的增量備份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195426412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F13BFA-7380-01EC-D29E-2F0BEA17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5" y="899808"/>
            <a:ext cx="8286356" cy="5591121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779DAA9D-AD53-D8D0-8CB5-17BC5AC9B158}"/>
              </a:ext>
            </a:extLst>
          </p:cNvPr>
          <p:cNvSpPr/>
          <p:nvPr/>
        </p:nvSpPr>
        <p:spPr>
          <a:xfrm>
            <a:off x="618109" y="4096325"/>
            <a:ext cx="1007491" cy="359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58049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9B3DD5-E648-C691-F243-8D5129D1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33500"/>
            <a:ext cx="8286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145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391CE-0EBE-A735-4CD5-772090A7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27"/>
            <a:ext cx="9144000" cy="44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042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467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先想辦法自己解決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最後不行再去找人問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72156" y="367799"/>
            <a:ext cx="479968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遇到問題怎麼辦？</a:t>
            </a:r>
          </a:p>
        </p:txBody>
      </p:sp>
    </p:spTree>
    <p:extLst>
      <p:ext uri="{BB962C8B-B14F-4D97-AF65-F5344CB8AC3E}">
        <p14:creationId xmlns:p14="http://schemas.microsoft.com/office/powerpoint/2010/main" val="125818317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詢問原作者程式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1AE312-7251-3E7D-8CB7-6D878499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23" y="2514911"/>
            <a:ext cx="7933208" cy="39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517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有最完整的解答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BFF17-6AE3-E4F0-0BD4-DA4A3C8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540466"/>
            <a:ext cx="780708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633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reddit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擁有最完整的資料查詢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58ED44-7F9B-8226-68FA-C91D9B33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37" y="2463296"/>
            <a:ext cx="6706525" cy="41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55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19" y="144668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重新開機最快怎麼做？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A4E850-C6B2-8A3E-3406-8166B729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74" y="2003541"/>
            <a:ext cx="4050311" cy="46792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1B7A87-EE64-65E0-0677-2F82F7570C5B}"/>
              </a:ext>
            </a:extLst>
          </p:cNvPr>
          <p:cNvSpPr/>
          <p:nvPr/>
        </p:nvSpPr>
        <p:spPr>
          <a:xfrm>
            <a:off x="2622975" y="5777647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0D25F-4186-DEFD-1D31-EEB2D7DA32E6}"/>
              </a:ext>
            </a:extLst>
          </p:cNvPr>
          <p:cNvSpPr/>
          <p:nvPr/>
        </p:nvSpPr>
        <p:spPr>
          <a:xfrm>
            <a:off x="5218630" y="5784970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31B230-1114-AF61-BE0C-DEA7852BA12D}"/>
              </a:ext>
            </a:extLst>
          </p:cNvPr>
          <p:cNvSpPr/>
          <p:nvPr/>
        </p:nvSpPr>
        <p:spPr>
          <a:xfrm>
            <a:off x="6091074" y="554308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83964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5E5D9A-4E4D-9869-4F96-7EA4F8BD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335679"/>
            <a:ext cx="7841997" cy="44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976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作筆記，文件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07572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你做的再熟，再了解，二個月後忘光光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看過一篇資料，下次要找時忘了在哪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無論完成了什麼工作，一定要全部再重新做一次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(re-produce)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善用虛擬機，快照，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記下每個點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撰寫完整的過程，抓圖，影片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用圖文影音代替腦細胞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</p:spTree>
    <p:extLst>
      <p:ext uri="{BB962C8B-B14F-4D97-AF65-F5344CB8AC3E}">
        <p14:creationId xmlns:p14="http://schemas.microsoft.com/office/powerpoint/2010/main" val="157373024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文件格式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140423-DFCB-C812-354A-99AAD1B7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217889"/>
            <a:ext cx="7835834" cy="4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046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將筆記記錄在雲端平台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75B7C7-705F-9F1A-17D8-A578140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2" y="2469890"/>
            <a:ext cx="7151239" cy="39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322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善用筆記軟體，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036DF7-A610-172C-EA53-78000BB4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2161135"/>
            <a:ext cx="6136909" cy="46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724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52204" y="3175093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46929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2" name="Record_2024_05_10_23_26_23_796">
            <a:hlinkClick r:id="" action="ppaction://media"/>
            <a:extLst>
              <a:ext uri="{FF2B5EF4-FFF2-40B4-BE49-F238E27FC236}">
                <a16:creationId xmlns:a16="http://schemas.microsoft.com/office/drawing/2014/main" id="{28D83ACA-F5F5-61CA-AA77-B7E32B9F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14" y="2209392"/>
            <a:ext cx="7582737" cy="44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AB740-4E6F-3BC4-F635-4E002AB0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5" y="2281004"/>
            <a:ext cx="7068457" cy="42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50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只要一行指令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15046D-3DAE-4E5E-DD12-4B562E7B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45" y="2115030"/>
            <a:ext cx="5007791" cy="21474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B294B4-1243-38C4-0B7D-E0FF36C17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45" y="4628100"/>
            <a:ext cx="5007791" cy="17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479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2011</Words>
  <Application>Microsoft Office PowerPoint</Application>
  <PresentationFormat>如螢幕大小 (4:3)</PresentationFormat>
  <Paragraphs>348</Paragraphs>
  <Slides>88</Slides>
  <Notes>77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88</vt:i4>
      </vt:variant>
    </vt:vector>
  </HeadingPairs>
  <TitlesOfParts>
    <vt:vector size="98" baseType="lpstr">
      <vt:lpstr>文鼎粗鋼筆行楷</vt:lpstr>
      <vt:lpstr>微軟正黑體</vt:lpstr>
      <vt:lpstr>新細明體</vt:lpstr>
      <vt:lpstr>Arial</vt:lpstr>
      <vt:lpstr>Calibri</vt:lpstr>
      <vt:lpstr>Calibri Light</vt:lpstr>
      <vt:lpstr>Century Schoolbook</vt:lpstr>
      <vt:lpstr>Georgia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從開發到生產環境</vt:lpstr>
      <vt:lpstr>程式佈署方式</vt:lpstr>
      <vt:lpstr>PowerPoint 簡報</vt:lpstr>
      <vt:lpstr>新的程式佈署方式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73</cp:revision>
  <dcterms:created xsi:type="dcterms:W3CDTF">2024-05-09T05:53:07Z</dcterms:created>
  <dcterms:modified xsi:type="dcterms:W3CDTF">2024-05-16T05:13:18Z</dcterms:modified>
</cp:coreProperties>
</file>